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38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3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42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3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25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6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92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5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36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070123-DE16-41B3-913A-10B69197D8FA}" type="datetimeFigureOut">
              <a:rPr lang="tr-TR" smtClean="0"/>
              <a:t>6.04.2024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C225A71-BA33-428D-B033-7CB6091E5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2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6122B-F628-AE2E-F317-BE9108AC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0" y="2844801"/>
            <a:ext cx="3679266" cy="20634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Ödüllü Vaka Sunumu</a:t>
            </a:r>
            <a:b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İçerik Yer Tutucusu 3" descr="simge, sembol, logo, yazı tipi, ticari marka içeren bir resim&#10;&#10;Açıklama otomatik olarak oluşturuldu">
            <a:extLst>
              <a:ext uri="{FF2B5EF4-FFF2-40B4-BE49-F238E27FC236}">
                <a16:creationId xmlns:a16="http://schemas.microsoft.com/office/drawing/2014/main" id="{F7D354EA-53C1-3DF3-586E-DBE22CD3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341" y="1039773"/>
            <a:ext cx="5029200" cy="477068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9306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2E59C-05AC-B852-BAF0-10885BD22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E6E1F73-D024-2A8A-9216-7005D3B06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018" y="4113238"/>
            <a:ext cx="7448087" cy="17380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dirty="0"/>
              <a:t>Yaş/Cinsiyet:  19/ Kadın</a:t>
            </a:r>
          </a:p>
          <a:p>
            <a:pPr algn="l"/>
            <a:r>
              <a:rPr lang="tr-TR" dirty="0"/>
              <a:t>Şikayet: Üst çenede şişlik</a:t>
            </a:r>
          </a:p>
          <a:p>
            <a:pPr algn="l"/>
            <a:r>
              <a:rPr lang="tr-TR" dirty="0"/>
              <a:t>Sistemik </a:t>
            </a:r>
            <a:r>
              <a:rPr lang="tr-TR" dirty="0" err="1"/>
              <a:t>Anamnez</a:t>
            </a:r>
            <a:r>
              <a:rPr lang="tr-TR" dirty="0"/>
              <a:t>: Sistemik olarak sağlıklı, hasta ilgili bölgeden daha önce </a:t>
            </a:r>
            <a:r>
              <a:rPr lang="tr-TR" dirty="0" err="1"/>
              <a:t>opere</a:t>
            </a:r>
            <a:r>
              <a:rPr lang="tr-TR" dirty="0"/>
              <a:t> edilmiş</a:t>
            </a:r>
          </a:p>
          <a:p>
            <a:pPr algn="l"/>
            <a:r>
              <a:rPr lang="tr-TR" dirty="0"/>
              <a:t>Klinik Bulgular: Sağ </a:t>
            </a:r>
            <a:r>
              <a:rPr lang="tr-TR" dirty="0" err="1"/>
              <a:t>maksillada</a:t>
            </a:r>
            <a:r>
              <a:rPr lang="tr-TR" dirty="0"/>
              <a:t> orta hattı geçen şişlik</a:t>
            </a:r>
          </a:p>
        </p:txBody>
      </p:sp>
    </p:spTree>
    <p:extLst>
      <p:ext uri="{BB962C8B-B14F-4D97-AF65-F5344CB8AC3E}">
        <p14:creationId xmlns:p14="http://schemas.microsoft.com/office/powerpoint/2010/main" val="509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9887F1-485C-B540-9563-BB4D9FC5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44" y="476656"/>
            <a:ext cx="7729728" cy="1188720"/>
          </a:xfrm>
        </p:spPr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23C50-BD5E-5484-E8A3-27FBEE52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3774333"/>
            <a:ext cx="6031149" cy="2402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Sağ </a:t>
            </a:r>
            <a:r>
              <a:rPr lang="tr-TR" dirty="0" err="1"/>
              <a:t>maksilla</a:t>
            </a:r>
            <a:r>
              <a:rPr lang="tr-TR" dirty="0"/>
              <a:t> </a:t>
            </a:r>
            <a:r>
              <a:rPr lang="tr-TR" dirty="0" err="1"/>
              <a:t>palatinal</a:t>
            </a:r>
            <a:r>
              <a:rPr lang="tr-TR" dirty="0"/>
              <a:t> kemikte orta hattı geçen palpasyonda sert şişlik</a:t>
            </a:r>
          </a:p>
        </p:txBody>
      </p:sp>
      <p:pic>
        <p:nvPicPr>
          <p:cNvPr id="5" name="Resim 4" descr="diş, dişler, yakın çekim, dil içeren bir resim&#10;&#10;Açıklama otomatik olarak oluşturuldu">
            <a:extLst>
              <a:ext uri="{FF2B5EF4-FFF2-40B4-BE49-F238E27FC236}">
                <a16:creationId xmlns:a16="http://schemas.microsoft.com/office/drawing/2014/main" id="{FC8E7299-ECD0-C47E-2C2E-D1A66706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7" y="1796541"/>
            <a:ext cx="3646947" cy="4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5CEAF-B09F-ED20-E3A6-F0DC7EB5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7184"/>
            <a:ext cx="7729728" cy="1188720"/>
          </a:xfrm>
        </p:spPr>
        <p:txBody>
          <a:bodyPr/>
          <a:lstStyle/>
          <a:p>
            <a:r>
              <a:rPr lang="tr-TR" dirty="0"/>
              <a:t>Radyografik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686D2E-07DF-FD37-B0B1-56C5E452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2582"/>
            <a:ext cx="10515600" cy="894990"/>
          </a:xfrm>
        </p:spPr>
        <p:txBody>
          <a:bodyPr/>
          <a:lstStyle/>
          <a:p>
            <a:r>
              <a:rPr lang="tr-TR" dirty="0"/>
              <a:t>12-15 </a:t>
            </a:r>
            <a:r>
              <a:rPr lang="tr-TR" dirty="0" err="1"/>
              <a:t>no’lu</a:t>
            </a:r>
            <a:r>
              <a:rPr lang="tr-TR" dirty="0"/>
              <a:t> dişler bölgesinde ve </a:t>
            </a:r>
            <a:r>
              <a:rPr lang="tr-TR" dirty="0" err="1"/>
              <a:t>palatinalde</a:t>
            </a:r>
            <a:r>
              <a:rPr lang="tr-TR" dirty="0"/>
              <a:t> </a:t>
            </a:r>
            <a:r>
              <a:rPr lang="tr-TR" dirty="0" err="1"/>
              <a:t>ekspansif</a:t>
            </a:r>
            <a:r>
              <a:rPr lang="tr-TR" dirty="0"/>
              <a:t> lezyon</a:t>
            </a:r>
          </a:p>
        </p:txBody>
      </p:sp>
      <p:pic>
        <p:nvPicPr>
          <p:cNvPr id="9" name="Resim 8" descr="röntgen filmi, tıbbi görüntüleme, radyoloji, tıbbi içeren bir resim&#10;&#10;Açıklama otomatik olarak oluşturuldu">
            <a:extLst>
              <a:ext uri="{FF2B5EF4-FFF2-40B4-BE49-F238E27FC236}">
                <a16:creationId xmlns:a16="http://schemas.microsoft.com/office/drawing/2014/main" id="{109EFF3C-4BCA-BF82-F5A1-C7636C1D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1" y="1400875"/>
            <a:ext cx="9038863" cy="42193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B944C1E-64BC-2D86-812B-186CC11547A7}"/>
              </a:ext>
            </a:extLst>
          </p:cNvPr>
          <p:cNvSpPr/>
          <p:nvPr/>
        </p:nvSpPr>
        <p:spPr>
          <a:xfrm>
            <a:off x="4016413" y="2797255"/>
            <a:ext cx="1539433" cy="960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B16FE09-3C8B-973C-70F8-5FAB99D1248E}"/>
              </a:ext>
            </a:extLst>
          </p:cNvPr>
          <p:cNvSpPr/>
          <p:nvPr/>
        </p:nvSpPr>
        <p:spPr>
          <a:xfrm>
            <a:off x="1435261" y="1364654"/>
            <a:ext cx="1223098" cy="745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32B8A97-1B68-6829-5CCB-B216A8AE1ACB}"/>
              </a:ext>
            </a:extLst>
          </p:cNvPr>
          <p:cNvSpPr/>
          <p:nvPr/>
        </p:nvSpPr>
        <p:spPr>
          <a:xfrm>
            <a:off x="9068586" y="1479346"/>
            <a:ext cx="1405538" cy="745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811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468CA-5F96-3BF7-C93A-C2F9CFB7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444"/>
            <a:ext cx="7729728" cy="1188720"/>
          </a:xfrm>
        </p:spPr>
        <p:txBody>
          <a:bodyPr/>
          <a:lstStyle/>
          <a:p>
            <a:r>
              <a:rPr lang="tr-TR" dirty="0"/>
              <a:t>Radyografik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6A2B0A-1CC7-07B1-FDAA-B1C1F02C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9109"/>
            <a:ext cx="5257684" cy="4528073"/>
          </a:xfrm>
        </p:spPr>
        <p:txBody>
          <a:bodyPr/>
          <a:lstStyle/>
          <a:p>
            <a:r>
              <a:rPr lang="tr-TR" dirty="0" err="1"/>
              <a:t>CBCT’de</a:t>
            </a:r>
            <a:r>
              <a:rPr lang="tr-TR" dirty="0"/>
              <a:t> </a:t>
            </a:r>
            <a:r>
              <a:rPr lang="tr-TR" dirty="0" err="1"/>
              <a:t>ekspansif</a:t>
            </a:r>
            <a:r>
              <a:rPr lang="tr-TR" dirty="0"/>
              <a:t> karakterde sağ nazal kaviteyi </a:t>
            </a:r>
            <a:r>
              <a:rPr lang="tr-TR" dirty="0" err="1"/>
              <a:t>atake</a:t>
            </a:r>
            <a:r>
              <a:rPr lang="tr-TR" dirty="0"/>
              <a:t> </a:t>
            </a:r>
            <a:r>
              <a:rPr lang="tr-TR" dirty="0" err="1"/>
              <a:t>eden,multilokuler,septalı</a:t>
            </a:r>
            <a:r>
              <a:rPr lang="tr-TR" dirty="0"/>
              <a:t>, iyi sınırlı lezyon izlenmektedir.  </a:t>
            </a:r>
          </a:p>
        </p:txBody>
      </p:sp>
      <p:pic>
        <p:nvPicPr>
          <p:cNvPr id="5" name="Resim 4" descr="tıbbi görüntüleme, radyoloji, röntgen filmi, tıbbi radyografi içeren bir resim&#10;&#10;Açıklama otomatik olarak oluşturuldu">
            <a:extLst>
              <a:ext uri="{FF2B5EF4-FFF2-40B4-BE49-F238E27FC236}">
                <a16:creationId xmlns:a16="http://schemas.microsoft.com/office/drawing/2014/main" id="{CB0909B2-699C-AFD4-58C3-D7D3416C1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53" y="1968219"/>
            <a:ext cx="2860211" cy="2551177"/>
          </a:xfrm>
          <a:prstGeom prst="rect">
            <a:avLst/>
          </a:prstGeom>
        </p:spPr>
      </p:pic>
      <p:pic>
        <p:nvPicPr>
          <p:cNvPr id="7" name="Resim 6" descr="röntgen filmi, tıbbi görüntüleme, radyoloji, tıbbi radyografi içeren bir resim&#10;&#10;Açıklama otomatik olarak oluşturuldu">
            <a:extLst>
              <a:ext uri="{FF2B5EF4-FFF2-40B4-BE49-F238E27FC236}">
                <a16:creationId xmlns:a16="http://schemas.microsoft.com/office/drawing/2014/main" id="{A3B4D7BB-DCD2-6BBA-84F8-58A43119F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07" y="3519271"/>
            <a:ext cx="4257675" cy="2000250"/>
          </a:xfrm>
          <a:prstGeom prst="rect">
            <a:avLst/>
          </a:prstGeom>
        </p:spPr>
      </p:pic>
      <p:pic>
        <p:nvPicPr>
          <p:cNvPr id="9" name="Resim 8" descr="tıbbi görüntüleme, röntgen filmi, radyoloji, tıbbi radyografi içeren bir resim&#10;&#10;Açıklama otomatik olarak oluşturuldu">
            <a:extLst>
              <a:ext uri="{FF2B5EF4-FFF2-40B4-BE49-F238E27FC236}">
                <a16:creationId xmlns:a16="http://schemas.microsoft.com/office/drawing/2014/main" id="{C37169E7-12F2-151B-0503-E1F95C3DE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82" y="4519396"/>
            <a:ext cx="42195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E1F-8C19-B882-6D5C-51DBF00B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Radyografik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112F1C-0C69-B94D-4E98-1AB80E0D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869" y="1446836"/>
            <a:ext cx="7022398" cy="444647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1800" dirty="0">
              <a:latin typeface="Rockwell" panose="02060603020205020403" pitchFamily="18" charset="0"/>
            </a:endParaRPr>
          </a:p>
          <a:p>
            <a:r>
              <a:rPr lang="tr-TR" sz="1800" dirty="0" err="1">
                <a:latin typeface="Rockwell" panose="02060603020205020403" pitchFamily="18" charset="0"/>
              </a:rPr>
              <a:t>MRG’de</a:t>
            </a:r>
            <a:r>
              <a:rPr lang="tr-TR" sz="1800" dirty="0">
                <a:latin typeface="Rockwell" panose="02060603020205020403" pitchFamily="18" charset="0"/>
              </a:rPr>
              <a:t> T1 ve T2 aksiyal kesitlerde </a:t>
            </a:r>
            <a:r>
              <a:rPr lang="tr-TR" sz="1800" dirty="0" err="1">
                <a:latin typeface="Rockwell" panose="02060603020205020403" pitchFamily="18" charset="0"/>
              </a:rPr>
              <a:t>maksilla</a:t>
            </a:r>
            <a:r>
              <a:rPr lang="tr-TR" sz="1800" dirty="0">
                <a:latin typeface="Rockwell" panose="02060603020205020403" pitchFamily="18" charset="0"/>
              </a:rPr>
              <a:t> alveolar </a:t>
            </a:r>
            <a:r>
              <a:rPr lang="tr-TR" sz="1800" dirty="0" err="1">
                <a:latin typeface="Rockwell" panose="02060603020205020403" pitchFamily="18" charset="0"/>
              </a:rPr>
              <a:t>proçeste</a:t>
            </a:r>
            <a:r>
              <a:rPr lang="tr-TR" sz="1800" dirty="0">
                <a:latin typeface="Rockwell" panose="02060603020205020403" pitchFamily="18" charset="0"/>
              </a:rPr>
              <a:t> yerleşim gösteren, orta hatt</a:t>
            </a:r>
            <a:r>
              <a:rPr lang="tr-TR" dirty="0">
                <a:latin typeface="Rockwell" panose="02060603020205020403" pitchFamily="18" charset="0"/>
              </a:rPr>
              <a:t>ı </a:t>
            </a:r>
            <a:r>
              <a:rPr lang="tr-TR" sz="1800" dirty="0">
                <a:latin typeface="Rockwell" panose="02060603020205020403" pitchFamily="18" charset="0"/>
              </a:rPr>
              <a:t>geçen damak kubbesinde izlenen içeriğinde değişik </a:t>
            </a:r>
            <a:r>
              <a:rPr lang="tr-TR" sz="1800" dirty="0" err="1">
                <a:latin typeface="Rockwell" panose="02060603020205020403" pitchFamily="18" charset="0"/>
              </a:rPr>
              <a:t>maturasyanlor</a:t>
            </a:r>
            <a:r>
              <a:rPr lang="tr-TR" sz="1800" dirty="0">
                <a:latin typeface="Rockwell" panose="02060603020205020403" pitchFamily="18" charset="0"/>
              </a:rPr>
              <a:t> ve </a:t>
            </a:r>
            <a:r>
              <a:rPr lang="tr-TR" sz="1800" dirty="0" err="1">
                <a:latin typeface="Rockwell" panose="02060603020205020403" pitchFamily="18" charset="0"/>
              </a:rPr>
              <a:t>septa</a:t>
            </a:r>
            <a:r>
              <a:rPr lang="tr-TR" sz="1800" dirty="0">
                <a:latin typeface="Rockwell" panose="02060603020205020403" pitchFamily="18" charset="0"/>
              </a:rPr>
              <a:t> formasyonu bulunan lezyon izlenmektedir.</a:t>
            </a:r>
            <a:endParaRPr lang="tr-TR" dirty="0"/>
          </a:p>
        </p:txBody>
      </p:sp>
      <p:pic>
        <p:nvPicPr>
          <p:cNvPr id="9" name="Resim 8" descr="metin, tıbbi görüntüleme, röntgen filmi içeren bir resim&#10;&#10;Açıklama otomatik olarak oluşturuldu">
            <a:extLst>
              <a:ext uri="{FF2B5EF4-FFF2-40B4-BE49-F238E27FC236}">
                <a16:creationId xmlns:a16="http://schemas.microsoft.com/office/drawing/2014/main" id="{1D6F6A90-A1FE-1BC8-40D3-FA62D1070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19198" r="14963" b="14916"/>
          <a:stretch/>
        </p:blipFill>
        <p:spPr>
          <a:xfrm>
            <a:off x="232859" y="1559648"/>
            <a:ext cx="2476983" cy="2395960"/>
          </a:xfrm>
          <a:prstGeom prst="rect">
            <a:avLst/>
          </a:prstGeom>
        </p:spPr>
      </p:pic>
      <p:pic>
        <p:nvPicPr>
          <p:cNvPr id="11" name="Resim 10" descr="metin, tıbbi görüntüleme, kemik, kafatası içeren bir resim&#10;&#10;Açıklama otomatik olarak oluşturuldu">
            <a:extLst>
              <a:ext uri="{FF2B5EF4-FFF2-40B4-BE49-F238E27FC236}">
                <a16:creationId xmlns:a16="http://schemas.microsoft.com/office/drawing/2014/main" id="{78988B24-932A-3AD2-A81B-E66DBC095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4070" r="15417" b="14712"/>
          <a:stretch/>
        </p:blipFill>
        <p:spPr>
          <a:xfrm>
            <a:off x="2792064" y="3955608"/>
            <a:ext cx="2338086" cy="2095018"/>
          </a:xfrm>
          <a:prstGeom prst="rect">
            <a:avLst/>
          </a:prstGeom>
        </p:spPr>
      </p:pic>
      <p:pic>
        <p:nvPicPr>
          <p:cNvPr id="12" name="İçerik Yer Tutucusu 4" descr="ekran görüntüsü, tıbbi görüntüleme, metin içeren bir resim&#10;&#10;Açıklama otomatik olarak oluşturuldu">
            <a:extLst>
              <a:ext uri="{FF2B5EF4-FFF2-40B4-BE49-F238E27FC236}">
                <a16:creationId xmlns:a16="http://schemas.microsoft.com/office/drawing/2014/main" id="{04DEC5D4-8040-BDC6-8E6F-BE2E3B2D5E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t="27595" r="20025" b="4867"/>
          <a:stretch/>
        </p:blipFill>
        <p:spPr>
          <a:xfrm>
            <a:off x="6073968" y="3429000"/>
            <a:ext cx="2576493" cy="290856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E726CC9-2DBE-402D-D35E-56B212632B28}"/>
              </a:ext>
            </a:extLst>
          </p:cNvPr>
          <p:cNvSpPr txBox="1"/>
          <p:nvPr/>
        </p:nvSpPr>
        <p:spPr>
          <a:xfrm>
            <a:off x="920511" y="3955608"/>
            <a:ext cx="155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T1 aksiyal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E1D9E69-2106-48F5-FA53-658EA5C9772D}"/>
              </a:ext>
            </a:extLst>
          </p:cNvPr>
          <p:cNvSpPr txBox="1"/>
          <p:nvPr/>
        </p:nvSpPr>
        <p:spPr>
          <a:xfrm>
            <a:off x="3185603" y="6190786"/>
            <a:ext cx="155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T1 aksiyal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2C5DA0-C640-A392-7268-90C8F1E510DB}"/>
              </a:ext>
            </a:extLst>
          </p:cNvPr>
          <p:cNvSpPr txBox="1"/>
          <p:nvPr/>
        </p:nvSpPr>
        <p:spPr>
          <a:xfrm>
            <a:off x="6554325" y="6406603"/>
            <a:ext cx="260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T2 </a:t>
            </a:r>
            <a:r>
              <a:rPr lang="tr-TR" dirty="0" err="1"/>
              <a:t>aksiyal</a:t>
            </a:r>
            <a:r>
              <a:rPr lang="tr-TR" dirty="0"/>
              <a:t> fat-sat</a:t>
            </a:r>
          </a:p>
        </p:txBody>
      </p:sp>
    </p:spTree>
    <p:extLst>
      <p:ext uri="{BB962C8B-B14F-4D97-AF65-F5344CB8AC3E}">
        <p14:creationId xmlns:p14="http://schemas.microsoft.com/office/powerpoint/2010/main" val="14997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2C340-921A-4B24-5DA7-D05B2722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Radyografik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E77A43-301C-9C8A-4D28-40E6B49C5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236FD9DC-0909-A376-FF5D-E0362C16A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7892" r="17146" b="2805"/>
          <a:stretch/>
        </p:blipFill>
        <p:spPr>
          <a:xfrm>
            <a:off x="709064" y="2153412"/>
            <a:ext cx="3044143" cy="3379809"/>
          </a:xfrm>
          <a:prstGeom prst="rect">
            <a:avLst/>
          </a:prstGeom>
        </p:spPr>
      </p:pic>
      <p:pic>
        <p:nvPicPr>
          <p:cNvPr id="7" name="Resim 6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B9FA388-0935-3ABA-FD17-EDB7EDD1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30526" r="17880" b="4827"/>
          <a:stretch/>
        </p:blipFill>
        <p:spPr>
          <a:xfrm>
            <a:off x="4379048" y="2190473"/>
            <a:ext cx="3035491" cy="32680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6460099-2C54-5B6D-A066-8739F638704F}"/>
              </a:ext>
            </a:extLst>
          </p:cNvPr>
          <p:cNvSpPr txBox="1"/>
          <p:nvPr/>
        </p:nvSpPr>
        <p:spPr>
          <a:xfrm>
            <a:off x="1111446" y="5592449"/>
            <a:ext cx="22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T1 </a:t>
            </a:r>
            <a:r>
              <a:rPr lang="tr-TR"/>
              <a:t>aksiyal fat-sat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19E640D-F880-FB3E-13DB-F9F8BCD69ACD}"/>
              </a:ext>
            </a:extLst>
          </p:cNvPr>
          <p:cNvSpPr txBox="1"/>
          <p:nvPr/>
        </p:nvSpPr>
        <p:spPr>
          <a:xfrm>
            <a:off x="4973970" y="5599258"/>
            <a:ext cx="22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T1 </a:t>
            </a:r>
            <a:r>
              <a:rPr lang="tr-TR"/>
              <a:t>aksiyal fat-sat</a:t>
            </a:r>
            <a:endParaRPr lang="tr-TR" dirty="0"/>
          </a:p>
        </p:txBody>
      </p:sp>
      <p:pic>
        <p:nvPicPr>
          <p:cNvPr id="12" name="Resim 11" descr="ekran görüntüsü, metin, küre içeren bir resim&#10;&#10;Açıklama otomatik olarak oluşturuldu">
            <a:extLst>
              <a:ext uri="{FF2B5EF4-FFF2-40B4-BE49-F238E27FC236}">
                <a16:creationId xmlns:a16="http://schemas.microsoft.com/office/drawing/2014/main" id="{63A116EE-C34D-5C25-9028-6B3471EF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31849" r="16763" b="3051"/>
          <a:stretch/>
        </p:blipFill>
        <p:spPr>
          <a:xfrm>
            <a:off x="7865572" y="2190473"/>
            <a:ext cx="2922033" cy="3145733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74E97C66-8521-BF5F-7BFD-6E19B38D11AA}"/>
              </a:ext>
            </a:extLst>
          </p:cNvPr>
          <p:cNvSpPr txBox="1"/>
          <p:nvPr/>
        </p:nvSpPr>
        <p:spPr>
          <a:xfrm>
            <a:off x="7974384" y="5458489"/>
            <a:ext cx="22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T2 </a:t>
            </a:r>
            <a:r>
              <a:rPr lang="tr-TR"/>
              <a:t>aksiyal fat-sat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93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4DE97-3721-816E-4043-ADD54BC1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35DBE5-9634-FD8B-810F-C234A88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719" y="2543364"/>
            <a:ext cx="5080000" cy="3599019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Rockwell" panose="02060603020205020403" pitchFamily="18" charset="0"/>
                <a:cs typeface="Times New Roman" panose="02020603050405020304" pitchFamily="18" charset="0"/>
              </a:rPr>
              <a:t>Prof. Dr. Kaan ORHAN</a:t>
            </a:r>
          </a:p>
          <a:p>
            <a:r>
              <a:rPr lang="tr-TR" sz="2000" dirty="0">
                <a:latin typeface="Rockwell" panose="02060603020205020403" pitchFamily="18" charset="0"/>
                <a:cs typeface="Times New Roman" panose="02020603050405020304" pitchFamily="18" charset="0"/>
              </a:rPr>
              <a:t>Arş. </a:t>
            </a:r>
            <a:r>
              <a:rPr lang="tr-TR" sz="2000" dirty="0" err="1">
                <a:latin typeface="Rockwell" panose="02060603020205020403" pitchFamily="18" charset="0"/>
                <a:cs typeface="Times New Roman" panose="02020603050405020304" pitchFamily="18" charset="0"/>
              </a:rPr>
              <a:t>Gör.İrem</a:t>
            </a:r>
            <a:r>
              <a:rPr lang="tr-TR" sz="2000" dirty="0">
                <a:latin typeface="Rockwell" panose="02060603020205020403" pitchFamily="18" charset="0"/>
                <a:cs typeface="Times New Roman" panose="02020603050405020304" pitchFamily="18" charset="0"/>
              </a:rPr>
              <a:t> ÖZTÜRK</a:t>
            </a:r>
          </a:p>
          <a:p>
            <a:r>
              <a:rPr lang="tr-TR" sz="2000" dirty="0">
                <a:latin typeface="Rockwell" panose="02060603020205020403" pitchFamily="18" charset="0"/>
                <a:cs typeface="Times New Roman" panose="02020603050405020304" pitchFamily="18" charset="0"/>
              </a:rPr>
              <a:t>Ankara Üniversitesi Diş Hekimliği Fakültesi</a:t>
            </a:r>
          </a:p>
          <a:p>
            <a:r>
              <a:rPr lang="tr-TR" sz="2000" dirty="0">
                <a:latin typeface="Rockwell" panose="02060603020205020403" pitchFamily="18" charset="0"/>
                <a:cs typeface="Times New Roman" panose="02020603050405020304" pitchFamily="18" charset="0"/>
              </a:rPr>
              <a:t>Ağız Diş ve Çene Radyolojisi A.D.</a:t>
            </a:r>
          </a:p>
          <a:p>
            <a:endParaRPr lang="tr-TR" sz="2000" dirty="0"/>
          </a:p>
        </p:txBody>
      </p:sp>
      <p:pic>
        <p:nvPicPr>
          <p:cNvPr id="5" name="Resim 4" descr="kara tahta, el yazısı, tebeşir, metin içeren bir resim&#10;&#10;Açıklama otomatik olarak oluşturuldu">
            <a:extLst>
              <a:ext uri="{FF2B5EF4-FFF2-40B4-BE49-F238E27FC236}">
                <a16:creationId xmlns:a16="http://schemas.microsoft.com/office/drawing/2014/main" id="{2B6CECD8-F6A5-7967-4EA0-C8143C62F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r="19354" b="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215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455</TotalTime>
  <Words>160</Words>
  <Application>Microsoft Office PowerPoint</Application>
  <PresentationFormat>Geniş ekran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Paket</vt:lpstr>
      <vt:lpstr>Ödüllü Vaka Sunumu </vt:lpstr>
      <vt:lpstr>Anamnez</vt:lpstr>
      <vt:lpstr>Klinik Bulgular</vt:lpstr>
      <vt:lpstr>Radyografik Bulgular</vt:lpstr>
      <vt:lpstr>Radyografik Bulgular</vt:lpstr>
      <vt:lpstr>Radyografik Bulgular</vt:lpstr>
      <vt:lpstr>Radyografik Bulgular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Ödüllü Vaka Sunumu </dc:title>
  <dc:creator>İrem Öztürk</dc:creator>
  <cp:lastModifiedBy>İrem Öztürk</cp:lastModifiedBy>
  <cp:revision>16</cp:revision>
  <dcterms:created xsi:type="dcterms:W3CDTF">2024-04-04T15:40:17Z</dcterms:created>
  <dcterms:modified xsi:type="dcterms:W3CDTF">2024-04-06T09:51:12Z</dcterms:modified>
</cp:coreProperties>
</file>